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4"/>
  </p:handoutMasterIdLst>
  <p:sldIdLst>
    <p:sldId id="257" r:id="rId2"/>
    <p:sldId id="284" r:id="rId3"/>
    <p:sldId id="285" r:id="rId4"/>
    <p:sldId id="289" r:id="rId5"/>
    <p:sldId id="281" r:id="rId6"/>
    <p:sldId id="290" r:id="rId7"/>
    <p:sldId id="287" r:id="rId8"/>
    <p:sldId id="291" r:id="rId9"/>
    <p:sldId id="292" r:id="rId10"/>
    <p:sldId id="282" r:id="rId11"/>
    <p:sldId id="293" r:id="rId12"/>
    <p:sldId id="294" r:id="rId13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7E18BD-0606-40F3-9F39-799C2DEF53AC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41BBC2-F514-44DA-9CE8-F74E39962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7204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2015-04-21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2015-04-21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Ch.3. </a:t>
            </a:r>
            <a:r>
              <a:rPr lang="ko-KR" altLang="en-US" dirty="0" smtClean="0"/>
              <a:t>지구화학을 위한 열역학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b="1" dirty="0" smtClean="0"/>
              <a:t>제 </a:t>
            </a:r>
            <a:r>
              <a:rPr lang="en-US" altLang="ko-KR" b="1" dirty="0" smtClean="0"/>
              <a:t>1 </a:t>
            </a:r>
            <a:r>
              <a:rPr lang="ko-KR" altLang="en-US" b="1" dirty="0" smtClean="0"/>
              <a:t>법칙 </a:t>
            </a:r>
            <a:r>
              <a:rPr lang="en-US" altLang="ko-KR" b="1" dirty="0" smtClean="0"/>
              <a:t>The </a:t>
            </a:r>
            <a:r>
              <a:rPr lang="en-US" altLang="ko-KR" b="1" dirty="0" smtClean="0"/>
              <a:t>First Law</a:t>
            </a:r>
          </a:p>
          <a:p>
            <a:pPr lvl="1"/>
            <a:r>
              <a:rPr lang="ko-KR" altLang="en-US" dirty="0" smtClean="0"/>
              <a:t>에너지 보존 법칙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에너지는 형태를 달리 할 수 </a:t>
            </a:r>
            <a:r>
              <a:rPr lang="ko-KR" altLang="en-US" dirty="0" smtClean="0"/>
              <a:t>있으나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사라지지 않는다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열역학적으로 시스템의 내부 에너지 변화는 시스템에 더해지거나 뺀 모든 에너지의 합과 같다</a:t>
            </a:r>
            <a:endParaRPr lang="en-US" altLang="ko-KR" dirty="0" smtClean="0"/>
          </a:p>
          <a:p>
            <a:pPr lvl="1"/>
            <a:r>
              <a:rPr lang="ko-KR" altLang="en-US" b="1" dirty="0" smtClean="0">
                <a:solidFill>
                  <a:srgbClr val="0070C0"/>
                </a:solidFill>
              </a:rPr>
              <a:t>내부에너지 </a:t>
            </a:r>
            <a:r>
              <a:rPr lang="en-US" altLang="ko-KR" b="1" dirty="0" smtClean="0">
                <a:solidFill>
                  <a:srgbClr val="0070C0"/>
                </a:solidFill>
              </a:rPr>
              <a:t>(</a:t>
            </a:r>
            <a:r>
              <a:rPr lang="en-US" altLang="ko-KR" b="1" dirty="0" smtClean="0">
                <a:solidFill>
                  <a:srgbClr val="0070C0"/>
                </a:solidFill>
              </a:rPr>
              <a:t>Internal energy, U</a:t>
            </a:r>
            <a:r>
              <a:rPr lang="en-US" altLang="ko-KR" b="1" dirty="0" smtClean="0">
                <a:solidFill>
                  <a:srgbClr val="0070C0"/>
                </a:solidFill>
              </a:rPr>
              <a:t>)</a:t>
            </a:r>
            <a:r>
              <a:rPr lang="en-US" altLang="ko-KR" dirty="0" smtClean="0"/>
              <a:t>:</a:t>
            </a:r>
            <a:r>
              <a:rPr lang="en-US" altLang="ko-KR" b="1" dirty="0" smtClean="0"/>
              <a:t> </a:t>
            </a:r>
            <a:r>
              <a:rPr lang="ko-KR" altLang="en-US" dirty="0" smtClean="0"/>
              <a:t>시스템 내부의 모든 에너지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b="1" dirty="0" smtClean="0"/>
              <a:t>제 </a:t>
            </a:r>
            <a:r>
              <a:rPr lang="en-US" altLang="ko-KR" b="1" dirty="0" smtClean="0"/>
              <a:t>3</a:t>
            </a:r>
            <a:r>
              <a:rPr lang="ko-KR" altLang="en-US" b="1" dirty="0" smtClean="0"/>
              <a:t>법칙 </a:t>
            </a:r>
            <a:r>
              <a:rPr lang="en-US" altLang="ko-KR" b="1" dirty="0" smtClean="0"/>
              <a:t>The </a:t>
            </a:r>
            <a:r>
              <a:rPr lang="en-US" altLang="ko-KR" b="1" dirty="0" smtClean="0"/>
              <a:t>Third Law</a:t>
            </a:r>
          </a:p>
          <a:p>
            <a:pPr lvl="1"/>
            <a:r>
              <a:rPr lang="ko-KR" altLang="en-US" dirty="0" smtClean="0"/>
              <a:t>엔트로피는 절대값을 갖는다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완전한 결정일 경우 </a:t>
            </a:r>
            <a:r>
              <a:rPr lang="en-US" altLang="ko-KR" dirty="0" smtClean="0"/>
              <a:t>T=0 K </a:t>
            </a:r>
            <a:r>
              <a:rPr lang="en-US" altLang="ko-KR" dirty="0" smtClean="0">
                <a:sym typeface="Wingdings" panose="05000000000000000000" pitchFamily="2" charset="2"/>
              </a:rPr>
              <a:t></a:t>
            </a:r>
            <a:r>
              <a:rPr lang="en-US" altLang="ko-KR" dirty="0" smtClean="0"/>
              <a:t> </a:t>
            </a:r>
            <a:r>
              <a:rPr lang="en-US" altLang="ko-KR" dirty="0" smtClean="0"/>
              <a:t>S=0</a:t>
            </a:r>
            <a:r>
              <a:rPr lang="en-US" altLang="ko-KR" dirty="0" smtClean="0"/>
              <a:t>.</a:t>
            </a:r>
            <a:endParaRPr lang="en-US" altLang="ko-KR" dirty="0" smtClean="0"/>
          </a:p>
          <a:p>
            <a:pPr lvl="1"/>
            <a:r>
              <a:rPr lang="ko-KR" altLang="en-US" dirty="0" err="1" smtClean="0">
                <a:solidFill>
                  <a:srgbClr val="0070C0"/>
                </a:solidFill>
              </a:rPr>
              <a:t>열용량</a:t>
            </a:r>
            <a:r>
              <a:rPr lang="ko-KR" altLang="en-US" dirty="0" smtClean="0">
                <a:solidFill>
                  <a:srgbClr val="0070C0"/>
                </a:solidFill>
              </a:rPr>
              <a:t> </a:t>
            </a:r>
            <a:r>
              <a:rPr lang="en-US" altLang="ko-KR" dirty="0" smtClean="0">
                <a:solidFill>
                  <a:srgbClr val="0070C0"/>
                </a:solidFill>
              </a:rPr>
              <a:t>Heat </a:t>
            </a:r>
            <a:r>
              <a:rPr lang="en-US" altLang="ko-KR" dirty="0" smtClean="0">
                <a:solidFill>
                  <a:srgbClr val="0070C0"/>
                </a:solidFill>
              </a:rPr>
              <a:t>capacity (c)</a:t>
            </a:r>
            <a:r>
              <a:rPr lang="en-US" altLang="ko-KR" dirty="0" smtClean="0"/>
              <a:t>:</a:t>
            </a:r>
          </a:p>
          <a:p>
            <a:pPr lvl="2"/>
            <a:r>
              <a:rPr lang="ko-KR" altLang="en-US" dirty="0" smtClean="0"/>
              <a:t>단위 온도를 올리는데 필요한 열량</a:t>
            </a:r>
            <a:endParaRPr lang="en-US" altLang="ko-KR" dirty="0" smtClean="0"/>
          </a:p>
          <a:p>
            <a:pPr lvl="2"/>
            <a:r>
              <a:rPr lang="en-US" altLang="ko-KR" sz="3200" dirty="0" smtClean="0"/>
              <a:t>c = </a:t>
            </a:r>
            <a:r>
              <a:rPr lang="en-US" altLang="ko-KR" sz="3200" dirty="0" err="1" smtClean="0"/>
              <a:t>dQ</a:t>
            </a:r>
            <a:r>
              <a:rPr lang="en-US" altLang="ko-KR" sz="3200" dirty="0" smtClean="0"/>
              <a:t>/</a:t>
            </a:r>
            <a:r>
              <a:rPr lang="en-US" altLang="ko-KR" sz="3200" dirty="0" err="1" smtClean="0"/>
              <a:t>dT</a:t>
            </a:r>
            <a:r>
              <a:rPr lang="en-US" altLang="ko-KR" sz="3200" dirty="0" smtClean="0"/>
              <a:t>		(6)</a:t>
            </a:r>
          </a:p>
          <a:p>
            <a:pPr lvl="2"/>
            <a:r>
              <a:rPr lang="en-US" altLang="ko-KR" dirty="0" smtClean="0"/>
              <a:t>c</a:t>
            </a:r>
            <a:r>
              <a:rPr lang="en-US" altLang="ko-KR" baseline="-25000" dirty="0" smtClean="0"/>
              <a:t>p</a:t>
            </a:r>
            <a:r>
              <a:rPr lang="en-US" altLang="ko-KR" dirty="0" smtClean="0"/>
              <a:t>: </a:t>
            </a:r>
            <a:r>
              <a:rPr lang="ko-KR" altLang="en-US" dirty="0" smtClean="0"/>
              <a:t>일정한 압력하에서의 </a:t>
            </a:r>
            <a:r>
              <a:rPr lang="ko-KR" altLang="en-US" dirty="0" err="1" smtClean="0"/>
              <a:t>열용량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1475656" y="4365104"/>
            <a:ext cx="1800200" cy="5040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112567"/>
          </a:xfrm>
        </p:spPr>
        <p:txBody>
          <a:bodyPr>
            <a:normAutofit/>
          </a:bodyPr>
          <a:lstStyle/>
          <a:p>
            <a:pPr lvl="2"/>
            <a:r>
              <a:rPr lang="ko-KR" altLang="en-US" dirty="0" smtClean="0"/>
              <a:t>공식 </a:t>
            </a:r>
            <a:r>
              <a:rPr lang="en-US" altLang="ko-KR" dirty="0" smtClean="0"/>
              <a:t>(</a:t>
            </a:r>
            <a:r>
              <a:rPr lang="en-US" altLang="ko-KR" dirty="0" smtClean="0"/>
              <a:t>2</a:t>
            </a:r>
            <a:r>
              <a:rPr lang="en-US" altLang="ko-KR" dirty="0" smtClean="0"/>
              <a:t>)</a:t>
            </a:r>
            <a:r>
              <a:rPr lang="ko-KR" altLang="en-US" dirty="0" smtClean="0"/>
              <a:t>와</a:t>
            </a:r>
            <a:r>
              <a:rPr lang="en-US" altLang="ko-KR" dirty="0" smtClean="0"/>
              <a:t> </a:t>
            </a:r>
            <a:r>
              <a:rPr lang="en-US" altLang="ko-KR" dirty="0" smtClean="0"/>
              <a:t>(6</a:t>
            </a:r>
            <a:r>
              <a:rPr lang="en-US" altLang="ko-KR" dirty="0" smtClean="0"/>
              <a:t>)</a:t>
            </a:r>
            <a:r>
              <a:rPr lang="ko-KR" altLang="en-US" dirty="0" smtClean="0"/>
              <a:t>으로부터</a:t>
            </a:r>
            <a:endParaRPr lang="en-US" altLang="ko-KR" dirty="0" smtClean="0"/>
          </a:p>
          <a:p>
            <a:pPr lvl="3"/>
            <a:r>
              <a:rPr lang="en-US" altLang="ko-KR" dirty="0" err="1" smtClean="0"/>
              <a:t>dS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dQ</a:t>
            </a:r>
            <a:r>
              <a:rPr lang="en-US" altLang="ko-KR" dirty="0" smtClean="0"/>
              <a:t>/T = (c/T)</a:t>
            </a:r>
            <a:r>
              <a:rPr lang="en-US" altLang="ko-KR" dirty="0" err="1" smtClean="0"/>
              <a:t>dT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양변을 적분하면 </a:t>
            </a:r>
            <a:r>
              <a:rPr lang="en-US" altLang="ko-KR" dirty="0" smtClean="0"/>
              <a:t>S</a:t>
            </a:r>
            <a:r>
              <a:rPr lang="en-US" altLang="ko-KR" baseline="-25000" dirty="0" smtClean="0"/>
              <a:t>T</a:t>
            </a:r>
            <a:r>
              <a:rPr lang="en-US" altLang="ko-KR" dirty="0" smtClean="0"/>
              <a:t> </a:t>
            </a:r>
            <a:r>
              <a:rPr lang="en-US" altLang="ko-KR" dirty="0" smtClean="0"/>
              <a:t>- S</a:t>
            </a:r>
            <a:r>
              <a:rPr lang="en-US" altLang="ko-KR" baseline="-25000" dirty="0" smtClean="0"/>
              <a:t>0</a:t>
            </a:r>
            <a:r>
              <a:rPr lang="en-US" altLang="ko-KR" dirty="0" smtClean="0"/>
              <a:t> = ∫</a:t>
            </a:r>
            <a:r>
              <a:rPr lang="en-US" altLang="ko-KR" baseline="30000" dirty="0" smtClean="0"/>
              <a:t>T</a:t>
            </a:r>
            <a:r>
              <a:rPr lang="en-US" altLang="ko-KR" baseline="-25000" dirty="0" smtClean="0"/>
              <a:t>0</a:t>
            </a:r>
            <a:r>
              <a:rPr lang="en-US" altLang="ko-KR" dirty="0" smtClean="0"/>
              <a:t>(c</a:t>
            </a:r>
            <a:r>
              <a:rPr lang="en-US" altLang="ko-KR" baseline="-25000" dirty="0" smtClean="0"/>
              <a:t>p</a:t>
            </a:r>
            <a:r>
              <a:rPr lang="en-US" altLang="ko-KR" dirty="0" smtClean="0"/>
              <a:t>/T)</a:t>
            </a:r>
            <a:r>
              <a:rPr lang="en-US" altLang="ko-KR" dirty="0" err="1" smtClean="0"/>
              <a:t>dT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S</a:t>
            </a:r>
            <a:r>
              <a:rPr lang="en-US" altLang="ko-KR" baseline="-25000" dirty="0" smtClean="0"/>
              <a:t>0</a:t>
            </a:r>
            <a:r>
              <a:rPr lang="en-US" altLang="ko-KR" dirty="0" smtClean="0"/>
              <a:t> </a:t>
            </a:r>
            <a:r>
              <a:rPr lang="en-US" altLang="ko-KR" dirty="0" smtClean="0"/>
              <a:t>= </a:t>
            </a:r>
            <a:r>
              <a:rPr lang="en-US" altLang="ko-KR" dirty="0" smtClean="0"/>
              <a:t>0 </a:t>
            </a:r>
            <a:r>
              <a:rPr lang="ko-KR" altLang="en-US" dirty="0" smtClean="0"/>
              <a:t>이므로</a:t>
            </a:r>
            <a:endParaRPr lang="en-US" altLang="ko-KR" dirty="0" smtClean="0"/>
          </a:p>
          <a:p>
            <a:pPr lvl="3"/>
            <a:r>
              <a:rPr lang="en-US" altLang="ko-KR" sz="3200" dirty="0" smtClean="0"/>
              <a:t>S</a:t>
            </a:r>
            <a:r>
              <a:rPr lang="en-US" altLang="ko-KR" sz="3200" baseline="-25000" dirty="0" smtClean="0"/>
              <a:t>T</a:t>
            </a:r>
            <a:r>
              <a:rPr lang="en-US" altLang="ko-KR" sz="3200" dirty="0" smtClean="0"/>
              <a:t> = ∫</a:t>
            </a:r>
            <a:r>
              <a:rPr lang="en-US" altLang="ko-KR" sz="3200" baseline="30000" dirty="0" smtClean="0"/>
              <a:t>T</a:t>
            </a:r>
            <a:r>
              <a:rPr lang="en-US" altLang="ko-KR" sz="3200" baseline="-25000" dirty="0" smtClean="0"/>
              <a:t>0</a:t>
            </a:r>
            <a:r>
              <a:rPr lang="en-US" altLang="ko-KR" sz="3200" dirty="0" smtClean="0"/>
              <a:t>(c</a:t>
            </a:r>
            <a:r>
              <a:rPr lang="en-US" altLang="ko-KR" sz="3200" baseline="-25000" dirty="0" smtClean="0"/>
              <a:t>p</a:t>
            </a:r>
            <a:r>
              <a:rPr lang="en-US" altLang="ko-KR" sz="3200" dirty="0" smtClean="0"/>
              <a:t>/T)</a:t>
            </a:r>
            <a:r>
              <a:rPr lang="en-US" altLang="ko-KR" sz="3200" dirty="0" err="1" smtClean="0"/>
              <a:t>dT</a:t>
            </a:r>
            <a:r>
              <a:rPr lang="en-US" altLang="ko-KR" sz="3200" dirty="0" smtClean="0"/>
              <a:t>	(7)</a:t>
            </a:r>
          </a:p>
          <a:p>
            <a:pPr lvl="2"/>
            <a:endParaRPr lang="en-US" altLang="ko-KR" sz="3200" dirty="0" smtClean="0"/>
          </a:p>
          <a:p>
            <a:pPr lvl="2"/>
            <a:r>
              <a:rPr lang="ko-KR" altLang="en-US" dirty="0" smtClean="0"/>
              <a:t>공식 </a:t>
            </a:r>
            <a:r>
              <a:rPr lang="en-US" altLang="ko-KR" dirty="0" smtClean="0"/>
              <a:t>(</a:t>
            </a:r>
            <a:r>
              <a:rPr lang="en-US" altLang="ko-KR" dirty="0" smtClean="0"/>
              <a:t>2), (4), </a:t>
            </a:r>
            <a:r>
              <a:rPr lang="en-US" altLang="ko-KR" dirty="0" smtClean="0"/>
              <a:t>(</a:t>
            </a:r>
            <a:r>
              <a:rPr lang="en-US" altLang="ko-KR" dirty="0" smtClean="0"/>
              <a:t>6</a:t>
            </a:r>
            <a:r>
              <a:rPr lang="en-US" altLang="ko-KR" dirty="0" smtClean="0"/>
              <a:t>)</a:t>
            </a:r>
            <a:r>
              <a:rPr lang="ko-KR" altLang="en-US" dirty="0" smtClean="0"/>
              <a:t>로부터</a:t>
            </a:r>
            <a:endParaRPr lang="en-US" altLang="ko-KR" dirty="0" smtClean="0"/>
          </a:p>
          <a:p>
            <a:pPr lvl="3"/>
            <a:r>
              <a:rPr lang="en-US" altLang="ko-KR" dirty="0" err="1" smtClean="0"/>
              <a:t>dH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TdS</a:t>
            </a:r>
            <a:r>
              <a:rPr lang="en-US" altLang="ko-KR" dirty="0" smtClean="0"/>
              <a:t> =</a:t>
            </a:r>
            <a:r>
              <a:rPr lang="en-US" altLang="ko-KR" dirty="0" err="1" smtClean="0"/>
              <a:t>c</a:t>
            </a:r>
            <a:r>
              <a:rPr lang="en-US" altLang="ko-KR" baseline="-25000" dirty="0" err="1" smtClean="0"/>
              <a:t>p</a:t>
            </a:r>
            <a:r>
              <a:rPr lang="en-US" altLang="ko-KR" dirty="0" err="1" smtClean="0"/>
              <a:t>dT</a:t>
            </a:r>
            <a:r>
              <a:rPr lang="en-US" altLang="ko-KR" dirty="0" smtClean="0"/>
              <a:t>	(8)</a:t>
            </a:r>
          </a:p>
          <a:p>
            <a:pPr lvl="3"/>
            <a:r>
              <a:rPr lang="ko-KR" altLang="en-US" dirty="0" smtClean="0"/>
              <a:t>적분하면</a:t>
            </a:r>
            <a:endParaRPr lang="en-US" altLang="ko-KR" dirty="0" smtClean="0"/>
          </a:p>
          <a:p>
            <a:pPr lvl="3"/>
            <a:r>
              <a:rPr lang="en-US" altLang="ko-KR" sz="3200" dirty="0" smtClean="0"/>
              <a:t>H</a:t>
            </a:r>
            <a:r>
              <a:rPr lang="en-US" altLang="ko-KR" sz="3200" baseline="-25000" dirty="0" smtClean="0"/>
              <a:t>T2</a:t>
            </a:r>
            <a:r>
              <a:rPr lang="en-US" altLang="ko-KR" sz="3200" dirty="0" smtClean="0"/>
              <a:t> = H</a:t>
            </a:r>
            <a:r>
              <a:rPr lang="en-US" altLang="ko-KR" sz="3200" baseline="-25000" dirty="0" smtClean="0"/>
              <a:t>T1</a:t>
            </a:r>
            <a:r>
              <a:rPr lang="en-US" altLang="ko-KR" sz="3200" dirty="0" smtClean="0"/>
              <a:t> + ∫</a:t>
            </a:r>
            <a:r>
              <a:rPr lang="en-US" altLang="ko-KR" sz="3200" baseline="30000" dirty="0" smtClean="0"/>
              <a:t>T2</a:t>
            </a:r>
            <a:r>
              <a:rPr lang="en-US" altLang="ko-KR" sz="3200" baseline="-25000" dirty="0" smtClean="0"/>
              <a:t>T1</a:t>
            </a:r>
            <a:r>
              <a:rPr lang="en-US" altLang="ko-KR" sz="3200" dirty="0" smtClean="0"/>
              <a:t>(c</a:t>
            </a:r>
            <a:r>
              <a:rPr lang="en-US" altLang="ko-KR" sz="3200" baseline="-25000" dirty="0" smtClean="0"/>
              <a:t>p</a:t>
            </a:r>
            <a:r>
              <a:rPr lang="en-US" altLang="ko-KR" sz="3200" dirty="0" smtClean="0"/>
              <a:t>)</a:t>
            </a:r>
            <a:r>
              <a:rPr lang="en-US" altLang="ko-KR" sz="3200" dirty="0" err="1" smtClean="0"/>
              <a:t>dT</a:t>
            </a:r>
            <a:r>
              <a:rPr lang="en-US" altLang="ko-KR" sz="3200" dirty="0" smtClean="0"/>
              <a:t>	(9)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1691680" y="5445224"/>
            <a:ext cx="3672408" cy="57606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1691680" y="3140968"/>
            <a:ext cx="2736304" cy="57606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b="1" dirty="0" smtClean="0"/>
              <a:t>반응의 깁스자유에너지 계산</a:t>
            </a:r>
            <a:endParaRPr lang="en-US" altLang="ko-KR" b="1" dirty="0" smtClean="0"/>
          </a:p>
          <a:p>
            <a:pPr lvl="1"/>
            <a:r>
              <a:rPr lang="ko-KR" altLang="en-US" dirty="0" smtClean="0"/>
              <a:t>다음과 같은 반응에 대해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aA</a:t>
            </a:r>
            <a:r>
              <a:rPr lang="en-US" altLang="ko-KR" dirty="0" smtClean="0"/>
              <a:t> + </a:t>
            </a:r>
            <a:r>
              <a:rPr lang="en-US" altLang="ko-KR" dirty="0" err="1" smtClean="0"/>
              <a:t>bB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cC</a:t>
            </a:r>
            <a:r>
              <a:rPr lang="en-US" altLang="ko-KR" dirty="0" smtClean="0"/>
              <a:t> + </a:t>
            </a:r>
            <a:r>
              <a:rPr lang="en-US" altLang="ko-KR" dirty="0" err="1" smtClean="0"/>
              <a:t>dD</a:t>
            </a:r>
            <a:r>
              <a:rPr lang="en-US" altLang="ko-KR" dirty="0" smtClean="0"/>
              <a:t>          </a:t>
            </a:r>
          </a:p>
          <a:p>
            <a:pPr lvl="1"/>
            <a:r>
              <a:rPr lang="ko-KR" altLang="en-US" dirty="0" smtClean="0"/>
              <a:t>주어진 </a:t>
            </a:r>
            <a:r>
              <a:rPr lang="en-US" altLang="ko-KR" dirty="0" smtClean="0"/>
              <a:t>T </a:t>
            </a:r>
            <a:r>
              <a:rPr lang="en-US" altLang="ko-KR" dirty="0" smtClean="0"/>
              <a:t>&amp; </a:t>
            </a:r>
            <a:r>
              <a:rPr lang="en-US" altLang="ko-KR" dirty="0" smtClean="0"/>
              <a:t>P</a:t>
            </a:r>
            <a:r>
              <a:rPr lang="ko-KR" altLang="en-US" dirty="0" smtClean="0"/>
              <a:t>에서 반응의 깁스자유에너지는</a:t>
            </a:r>
            <a:endParaRPr lang="en-US" altLang="ko-KR" dirty="0" smtClean="0"/>
          </a:p>
          <a:p>
            <a:pPr lvl="2"/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 = </a:t>
            </a:r>
            <a:r>
              <a:rPr lang="el-GR" altLang="ko-KR" dirty="0" smtClean="0"/>
              <a:t>Σ</a:t>
            </a:r>
            <a:r>
              <a:rPr lang="en-US" altLang="ko-KR" baseline="-25000" dirty="0" err="1" smtClean="0"/>
              <a:t>i</a:t>
            </a:r>
            <a:r>
              <a:rPr lang="en-US" altLang="ko-KR" baseline="-25000" dirty="0" smtClean="0"/>
              <a:t>=products</a:t>
            </a:r>
            <a:r>
              <a:rPr lang="el-GR" altLang="ko-KR" dirty="0" smtClean="0"/>
              <a:t> 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) – </a:t>
            </a:r>
            <a:r>
              <a:rPr lang="el-GR" altLang="ko-KR" dirty="0" smtClean="0"/>
              <a:t>Σ</a:t>
            </a:r>
            <a:r>
              <a:rPr lang="en-US" altLang="ko-KR" baseline="-25000" dirty="0" smtClean="0"/>
              <a:t>j=reactants</a:t>
            </a:r>
            <a:r>
              <a:rPr lang="el-GR" altLang="ko-KR" dirty="0" smtClean="0"/>
              <a:t> 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err="1" smtClean="0"/>
              <a:t>j</a:t>
            </a:r>
            <a:r>
              <a:rPr lang="en-US" altLang="ko-KR" dirty="0" smtClean="0"/>
              <a:t>) </a:t>
            </a:r>
          </a:p>
          <a:p>
            <a:pPr lvl="2"/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r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 = </a:t>
            </a:r>
            <a:r>
              <a:rPr lang="el-GR" altLang="ko-KR" dirty="0" smtClean="0"/>
              <a:t>Σ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ν</a:t>
            </a:r>
            <a:r>
              <a:rPr lang="en-US" altLang="ko-KR" baseline="-25000" dirty="0" err="1" smtClean="0"/>
              <a:t>i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) =(c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(C) + d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(D)) - (a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(A) + b</a:t>
            </a:r>
            <a:r>
              <a:rPr lang="el-GR" altLang="ko-KR" dirty="0" smtClean="0"/>
              <a:t>Δ</a:t>
            </a:r>
            <a:r>
              <a:rPr lang="en-US" altLang="ko-KR" dirty="0" err="1" smtClean="0"/>
              <a:t>G</a:t>
            </a:r>
            <a:r>
              <a:rPr lang="en-US" altLang="ko-KR" baseline="-25000" dirty="0" err="1" smtClean="0"/>
              <a:t>f</a:t>
            </a:r>
            <a:r>
              <a:rPr lang="en-US" altLang="ko-KR" baseline="30000" dirty="0" err="1" smtClean="0"/>
              <a:t>T,P</a:t>
            </a:r>
            <a:r>
              <a:rPr lang="en-US" altLang="ko-KR" dirty="0" smtClean="0"/>
              <a:t>(B)).         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779912" y="4437112"/>
            <a:ext cx="2592288" cy="5040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95536" y="548680"/>
            <a:ext cx="6489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압력이 일정한 상태에서 </a:t>
            </a:r>
            <a:r>
              <a:rPr lang="en-US" altLang="ko-KR" dirty="0" smtClean="0"/>
              <a:t>, </a:t>
            </a:r>
            <a:r>
              <a:rPr lang="ko-KR" altLang="en-US" dirty="0" smtClean="0"/>
              <a:t>외부와 열 교환을 하는 피스톤 시스템</a:t>
            </a:r>
            <a:endParaRPr lang="ko-KR" altLang="en-US" dirty="0"/>
          </a:p>
        </p:txBody>
      </p:sp>
      <p:pic>
        <p:nvPicPr>
          <p:cNvPr id="5122" name="Picture 2" descr="http://www.korearth.net/lecture/geochem/gchem_intro/ch03/pist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2727576" cy="3600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79912" y="1935410"/>
            <a:ext cx="4984057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내부에너지 변화는 다음과  같다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내부에너지 </a:t>
            </a:r>
            <a:r>
              <a:rPr lang="ko-KR" altLang="en-US" dirty="0" err="1" smtClean="0"/>
              <a:t>변화량</a:t>
            </a:r>
            <a:r>
              <a:rPr lang="en-US" altLang="ko-KR" dirty="0" smtClean="0"/>
              <a:t>= </a:t>
            </a:r>
            <a:r>
              <a:rPr lang="ko-KR" altLang="en-US" dirty="0" smtClean="0"/>
              <a:t>열량 변화</a:t>
            </a:r>
            <a:r>
              <a:rPr lang="en-US" altLang="ko-KR" dirty="0" smtClean="0"/>
              <a:t> </a:t>
            </a:r>
            <a:r>
              <a:rPr lang="en-US" altLang="ko-KR" dirty="0" smtClean="0"/>
              <a:t>+ </a:t>
            </a:r>
            <a:r>
              <a:rPr lang="ko-KR" altLang="en-US" dirty="0" smtClean="0"/>
              <a:t>받은 일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dirty="0" smtClean="0"/>
              <a:t>U = </a:t>
            </a:r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dirty="0" smtClean="0"/>
              <a:t>Q +</a:t>
            </a:r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dirty="0" smtClean="0"/>
              <a:t>W</a:t>
            </a:r>
          </a:p>
          <a:p>
            <a:r>
              <a:rPr lang="en-US" altLang="ko-KR" dirty="0" smtClean="0"/>
              <a:t>        = </a:t>
            </a:r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dirty="0" smtClean="0"/>
              <a:t>Q – P</a:t>
            </a:r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dirty="0" smtClean="0"/>
              <a:t>V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미소 </a:t>
            </a:r>
            <a:r>
              <a:rPr lang="ko-KR" altLang="en-US" dirty="0" err="1" smtClean="0"/>
              <a:t>변화량</a:t>
            </a:r>
            <a:r>
              <a:rPr lang="en-US" altLang="ko-KR" dirty="0" smtClean="0"/>
              <a:t>(</a:t>
            </a:r>
            <a:r>
              <a:rPr lang="en-US" altLang="ko-KR" dirty="0" smtClean="0"/>
              <a:t>infinitesimal change)</a:t>
            </a:r>
            <a:r>
              <a:rPr lang="ko-KR" altLang="en-US" dirty="0" smtClean="0"/>
              <a:t>에 대해서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sz="3200" dirty="0" err="1" smtClean="0"/>
              <a:t>dU</a:t>
            </a:r>
            <a:r>
              <a:rPr lang="en-US" altLang="ko-KR" sz="3200" dirty="0" smtClean="0"/>
              <a:t> = </a:t>
            </a:r>
            <a:r>
              <a:rPr lang="en-US" altLang="ko-KR" sz="3200" dirty="0" err="1" smtClean="0"/>
              <a:t>dQ</a:t>
            </a:r>
            <a:r>
              <a:rPr lang="en-US" altLang="ko-KR" sz="3200" dirty="0" smtClean="0"/>
              <a:t> - </a:t>
            </a:r>
            <a:r>
              <a:rPr lang="en-US" altLang="ko-KR" sz="3200" dirty="0" err="1" smtClean="0"/>
              <a:t>PdV</a:t>
            </a:r>
            <a:r>
              <a:rPr lang="en-US" altLang="ko-KR" sz="3200" dirty="0" smtClean="0"/>
              <a:t>     (1)</a:t>
            </a:r>
            <a:endParaRPr lang="ko-KR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2661921"/>
          </a:xfrm>
        </p:spPr>
        <p:txBody>
          <a:bodyPr>
            <a:normAutofit/>
          </a:bodyPr>
          <a:lstStyle/>
          <a:p>
            <a:pPr lvl="1"/>
            <a:r>
              <a:rPr lang="ko-KR" altLang="en-US" b="1" dirty="0" smtClean="0">
                <a:solidFill>
                  <a:srgbClr val="0070C0"/>
                </a:solidFill>
              </a:rPr>
              <a:t>엔트로피 </a:t>
            </a:r>
            <a:r>
              <a:rPr lang="en-US" altLang="ko-KR" b="1" dirty="0" smtClean="0">
                <a:solidFill>
                  <a:srgbClr val="0070C0"/>
                </a:solidFill>
              </a:rPr>
              <a:t>(</a:t>
            </a:r>
            <a:r>
              <a:rPr lang="en-US" altLang="ko-KR" b="1" dirty="0" smtClean="0">
                <a:solidFill>
                  <a:srgbClr val="0070C0"/>
                </a:solidFill>
              </a:rPr>
              <a:t>Entropy, S</a:t>
            </a:r>
            <a:r>
              <a:rPr lang="en-US" altLang="ko-KR" b="1" dirty="0" smtClean="0">
                <a:solidFill>
                  <a:srgbClr val="0070C0"/>
                </a:solidFill>
              </a:rPr>
              <a:t>)</a:t>
            </a:r>
            <a:r>
              <a:rPr lang="en-US" altLang="ko-KR" dirty="0" smtClean="0"/>
              <a:t>:</a:t>
            </a:r>
          </a:p>
          <a:p>
            <a:pPr lvl="2"/>
            <a:r>
              <a:rPr lang="ko-KR" altLang="en-US" dirty="0" smtClean="0"/>
              <a:t>일에 쓰일 수 없는 에너지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무질서의 정도 </a:t>
            </a:r>
            <a:r>
              <a:rPr lang="en-US" altLang="ko-KR" dirty="0" smtClean="0"/>
              <a:t>(</a:t>
            </a:r>
            <a:r>
              <a:rPr lang="en-US" altLang="ko-KR" dirty="0" smtClean="0"/>
              <a:t>randomness)</a:t>
            </a:r>
          </a:p>
          <a:p>
            <a:pPr lvl="2"/>
            <a:r>
              <a:rPr lang="ko-KR" altLang="en-US" dirty="0" smtClean="0"/>
              <a:t>온도 당 열량 변화에 비례</a:t>
            </a:r>
            <a:endParaRPr lang="en-US" altLang="ko-KR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547664" y="3717032"/>
            <a:ext cx="3785652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dirty="0" smtClean="0"/>
              <a:t>S = </a:t>
            </a:r>
            <a:r>
              <a:rPr lang="en-US" altLang="ko-KR" dirty="0" smtClean="0">
                <a:latin typeface="Symbol" pitchFamily="18" charset="2"/>
              </a:rPr>
              <a:t>D</a:t>
            </a:r>
            <a:r>
              <a:rPr lang="en-US" altLang="ko-KR" dirty="0" smtClean="0"/>
              <a:t>Q/T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미소 </a:t>
            </a:r>
            <a:r>
              <a:rPr lang="ko-KR" altLang="en-US" dirty="0" err="1" smtClean="0"/>
              <a:t>변화량에</a:t>
            </a:r>
            <a:r>
              <a:rPr lang="ko-KR" altLang="en-US" dirty="0" smtClean="0"/>
              <a:t> 대해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sz="3200" dirty="0" err="1" smtClean="0"/>
              <a:t>dS</a:t>
            </a:r>
            <a:r>
              <a:rPr lang="en-US" altLang="ko-KR" sz="3200" dirty="0" smtClean="0"/>
              <a:t> = </a:t>
            </a:r>
            <a:r>
              <a:rPr lang="en-US" altLang="ko-KR" sz="3200" dirty="0" err="1" smtClean="0"/>
              <a:t>dQ</a:t>
            </a:r>
            <a:r>
              <a:rPr lang="en-US" altLang="ko-KR" sz="3200" dirty="0" smtClean="0"/>
              <a:t>/T        (2)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공식</a:t>
            </a:r>
            <a:r>
              <a:rPr lang="en-US" altLang="ko-KR" dirty="0" smtClean="0"/>
              <a:t> </a:t>
            </a:r>
            <a:r>
              <a:rPr lang="en-US" altLang="ko-KR" dirty="0" smtClean="0"/>
              <a:t>(1) &amp; (2</a:t>
            </a:r>
            <a:r>
              <a:rPr lang="en-US" altLang="ko-KR" dirty="0" smtClean="0"/>
              <a:t>)</a:t>
            </a:r>
            <a:r>
              <a:rPr lang="ko-KR" altLang="en-US" dirty="0" smtClean="0"/>
              <a:t>로 부터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sz="3200" dirty="0" err="1" smtClean="0"/>
              <a:t>dU</a:t>
            </a:r>
            <a:r>
              <a:rPr lang="en-US" altLang="ko-KR" sz="3200" dirty="0" smtClean="0"/>
              <a:t> = </a:t>
            </a:r>
            <a:r>
              <a:rPr lang="en-US" altLang="ko-KR" sz="3200" dirty="0" err="1" smtClean="0"/>
              <a:t>TdS</a:t>
            </a:r>
            <a:r>
              <a:rPr lang="en-US" altLang="ko-KR" sz="3200" dirty="0" smtClean="0"/>
              <a:t> –</a:t>
            </a:r>
            <a:r>
              <a:rPr lang="en-US" altLang="ko-KR" sz="3200" dirty="0" err="1" smtClean="0"/>
              <a:t>PdV</a:t>
            </a:r>
            <a:r>
              <a:rPr lang="en-US" altLang="ko-KR" sz="3200" dirty="0" smtClean="0"/>
              <a:t>        (3)</a:t>
            </a: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547664" y="4869160"/>
            <a:ext cx="1872208" cy="5040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547664" y="6165304"/>
            <a:ext cx="2592288" cy="5040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2661921"/>
          </a:xfrm>
        </p:spPr>
        <p:txBody>
          <a:bodyPr>
            <a:normAutofit/>
          </a:bodyPr>
          <a:lstStyle/>
          <a:p>
            <a:pPr lvl="1"/>
            <a:r>
              <a:rPr lang="ko-KR" altLang="en-US" b="1" dirty="0" err="1" smtClean="0">
                <a:solidFill>
                  <a:srgbClr val="0070C0"/>
                </a:solidFill>
              </a:rPr>
              <a:t>엔탈피</a:t>
            </a:r>
            <a:r>
              <a:rPr lang="ko-KR" altLang="en-US" b="1" dirty="0" smtClean="0">
                <a:solidFill>
                  <a:srgbClr val="0070C0"/>
                </a:solidFill>
              </a:rPr>
              <a:t> </a:t>
            </a:r>
            <a:r>
              <a:rPr lang="en-US" altLang="ko-KR" b="1" dirty="0" smtClean="0">
                <a:solidFill>
                  <a:srgbClr val="0070C0"/>
                </a:solidFill>
              </a:rPr>
              <a:t>(Enthalpy, H</a:t>
            </a:r>
            <a:r>
              <a:rPr lang="en-US" altLang="ko-KR" b="1" dirty="0" smtClean="0">
                <a:solidFill>
                  <a:srgbClr val="0070C0"/>
                </a:solidFill>
              </a:rPr>
              <a:t>)</a:t>
            </a:r>
            <a:r>
              <a:rPr lang="en-US" altLang="ko-KR" dirty="0" smtClean="0"/>
              <a:t>:</a:t>
            </a:r>
          </a:p>
          <a:p>
            <a:pPr lvl="2"/>
            <a:r>
              <a:rPr lang="ko-KR" altLang="en-US" dirty="0" smtClean="0"/>
              <a:t>시스템의 열량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일정한 압력하에서 </a:t>
            </a:r>
            <a:r>
              <a:rPr lang="ko-KR" altLang="en-US" dirty="0" err="1" smtClean="0"/>
              <a:t>열교환량에</a:t>
            </a:r>
            <a:r>
              <a:rPr lang="ko-KR" altLang="en-US" dirty="0" smtClean="0"/>
              <a:t> 따라 증감</a:t>
            </a:r>
            <a:endParaRPr lang="en-US" altLang="ko-KR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547664" y="3717032"/>
            <a:ext cx="3861570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+mj-lt"/>
              </a:rPr>
              <a:t>H = U+ PV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양쪽을 미분하면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err="1" smtClean="0"/>
              <a:t>dH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dU</a:t>
            </a:r>
            <a:r>
              <a:rPr lang="en-US" altLang="ko-KR" dirty="0" smtClean="0"/>
              <a:t> + </a:t>
            </a:r>
            <a:r>
              <a:rPr lang="en-US" altLang="ko-KR" dirty="0" err="1" smtClean="0"/>
              <a:t>PdV</a:t>
            </a:r>
            <a:r>
              <a:rPr lang="en-US" altLang="ko-KR" dirty="0" smtClean="0"/>
              <a:t> + </a:t>
            </a:r>
            <a:r>
              <a:rPr lang="en-US" altLang="ko-KR" dirty="0" err="1" smtClean="0"/>
              <a:t>VdP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err="1" smtClean="0"/>
              <a:t>dU</a:t>
            </a:r>
            <a:r>
              <a:rPr lang="ko-KR" altLang="en-US" dirty="0" smtClean="0"/>
              <a:t>를 </a:t>
            </a:r>
            <a:r>
              <a:rPr lang="en-US" altLang="ko-KR" dirty="0" smtClean="0"/>
              <a:t> </a:t>
            </a:r>
            <a:r>
              <a:rPr lang="ko-KR" altLang="en-US" dirty="0" smtClean="0"/>
              <a:t>공식</a:t>
            </a:r>
            <a:r>
              <a:rPr lang="en-US" altLang="ko-KR" dirty="0" smtClean="0"/>
              <a:t> </a:t>
            </a:r>
            <a:r>
              <a:rPr lang="en-US" altLang="ko-KR" dirty="0" smtClean="0"/>
              <a:t>(3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대입하고 정리하면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sz="3200" dirty="0" err="1" smtClean="0"/>
              <a:t>dH</a:t>
            </a:r>
            <a:r>
              <a:rPr lang="en-US" altLang="ko-KR" sz="3200" dirty="0" smtClean="0"/>
              <a:t> = </a:t>
            </a:r>
            <a:r>
              <a:rPr lang="en-US" altLang="ko-KR" sz="3200" dirty="0" err="1" smtClean="0"/>
              <a:t>TdS</a:t>
            </a:r>
            <a:r>
              <a:rPr lang="en-US" altLang="ko-KR" sz="3200" dirty="0" smtClean="0"/>
              <a:t> + </a:t>
            </a:r>
            <a:r>
              <a:rPr lang="en-US" altLang="ko-KR" sz="3200" dirty="0" err="1" smtClean="0"/>
              <a:t>VdP</a:t>
            </a:r>
            <a:r>
              <a:rPr lang="en-US" altLang="ko-KR" sz="3200" dirty="0" smtClean="0"/>
              <a:t>        (4)</a:t>
            </a:r>
            <a:endParaRPr lang="ko-KR" altLang="en-US" sz="3200" dirty="0"/>
          </a:p>
        </p:txBody>
      </p:sp>
      <p:sp>
        <p:nvSpPr>
          <p:cNvPr id="4" name="직사각형 3"/>
          <p:cNvSpPr/>
          <p:nvPr/>
        </p:nvSpPr>
        <p:spPr>
          <a:xfrm>
            <a:off x="1547664" y="5949280"/>
            <a:ext cx="2736304" cy="5040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57200" y="1484785"/>
            <a:ext cx="8229600" cy="2520280"/>
          </a:xfrm>
        </p:spPr>
        <p:txBody>
          <a:bodyPr>
            <a:normAutofit/>
          </a:bodyPr>
          <a:lstStyle/>
          <a:p>
            <a:r>
              <a:rPr lang="ko-KR" altLang="en-US" b="1" dirty="0" smtClean="0"/>
              <a:t>제 </a:t>
            </a:r>
            <a:r>
              <a:rPr lang="en-US" altLang="ko-KR" b="1" dirty="0" smtClean="0"/>
              <a:t>2 </a:t>
            </a:r>
            <a:r>
              <a:rPr lang="ko-KR" altLang="en-US" b="1" dirty="0" smtClean="0"/>
              <a:t>법칙 </a:t>
            </a:r>
            <a:r>
              <a:rPr lang="en-US" altLang="ko-KR" b="1" dirty="0" smtClean="0"/>
              <a:t>The </a:t>
            </a:r>
            <a:r>
              <a:rPr lang="en-US" altLang="ko-KR" b="1" dirty="0" smtClean="0"/>
              <a:t>Second Law</a:t>
            </a:r>
          </a:p>
          <a:p>
            <a:pPr lvl="1"/>
            <a:r>
              <a:rPr lang="ko-KR" altLang="en-US" dirty="0" smtClean="0"/>
              <a:t>엔트로피 법칙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우주의 자발적 진화 방향은 엔트로피</a:t>
            </a:r>
            <a:r>
              <a:rPr lang="en-US" altLang="ko-KR" dirty="0" smtClean="0"/>
              <a:t>(</a:t>
            </a:r>
            <a:r>
              <a:rPr lang="ko-KR" altLang="en-US" dirty="0" smtClean="0"/>
              <a:t>무질서 또는 </a:t>
            </a:r>
            <a:r>
              <a:rPr lang="ko-KR" altLang="en-US" dirty="0" err="1" smtClean="0"/>
              <a:t>무작위성</a:t>
            </a:r>
            <a:r>
              <a:rPr lang="en-US" altLang="ko-KR" dirty="0" smtClean="0"/>
              <a:t>, randomness)</a:t>
            </a:r>
            <a:r>
              <a:rPr lang="ko-KR" altLang="en-US" dirty="0" smtClean="0"/>
              <a:t>가 증가하는 방향</a:t>
            </a:r>
            <a:endParaRPr lang="en-US" altLang="ko-KR" dirty="0" smtClean="0"/>
          </a:p>
        </p:txBody>
      </p:sp>
      <p:pic>
        <p:nvPicPr>
          <p:cNvPr id="8194" name="Picture 2" descr="http://www.korearth.net/lecture/geochem/gchem_intro/ch03/2ndla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365104"/>
            <a:ext cx="2753245" cy="18722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139952" y="4509120"/>
            <a:ext cx="266932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옆의 고립시스템에서</a:t>
            </a:r>
            <a:r>
              <a:rPr lang="en-US" altLang="ko-KR" dirty="0" smtClean="0"/>
              <a:t>,</a:t>
            </a:r>
            <a:endParaRPr lang="en-US" altLang="ko-KR" dirty="0" smtClean="0"/>
          </a:p>
          <a:p>
            <a:r>
              <a:rPr lang="en-US" altLang="ko-KR" dirty="0" smtClean="0"/>
              <a:t>T1&gt;T2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en-US" altLang="ko-KR" dirty="0" err="1" smtClean="0">
                <a:sym typeface="Wingdings" pitchFamily="2" charset="2"/>
              </a:rPr>
              <a:t>dQ</a:t>
            </a:r>
            <a:r>
              <a:rPr lang="en-US" altLang="ko-KR" dirty="0" smtClean="0">
                <a:sym typeface="Wingdings" pitchFamily="2" charset="2"/>
              </a:rPr>
              <a:t> = -dQ1 = dQ2</a:t>
            </a:r>
            <a:endParaRPr lang="en-US" altLang="ko-KR" dirty="0" smtClean="0"/>
          </a:p>
          <a:p>
            <a:r>
              <a:rPr lang="en-US" altLang="ko-KR" dirty="0" err="1" smtClean="0"/>
              <a:t>dS</a:t>
            </a:r>
            <a:r>
              <a:rPr lang="en-US" altLang="ko-KR" dirty="0" smtClean="0"/>
              <a:t> = dS1 + dS2</a:t>
            </a:r>
          </a:p>
          <a:p>
            <a:r>
              <a:rPr lang="en-US" altLang="ko-KR" dirty="0" smtClean="0"/>
              <a:t>      = dQ1/T1 + dQ2/T2</a:t>
            </a:r>
          </a:p>
          <a:p>
            <a:r>
              <a:rPr lang="en-US" altLang="ko-KR" dirty="0" smtClean="0"/>
              <a:t>      = </a:t>
            </a:r>
            <a:r>
              <a:rPr lang="en-US" altLang="ko-KR" dirty="0" err="1" smtClean="0"/>
              <a:t>dQ</a:t>
            </a:r>
            <a:r>
              <a:rPr lang="en-US" altLang="ko-KR" dirty="0" smtClean="0"/>
              <a:t>(-1/T1 + 1/T2) &gt; 0</a:t>
            </a:r>
          </a:p>
          <a:p>
            <a:endParaRPr lang="en-US" altLang="ko-KR" dirty="0" smtClean="0"/>
          </a:p>
          <a:p>
            <a:r>
              <a:rPr lang="en-US" altLang="ko-KR" sz="3200" dirty="0" err="1" smtClean="0"/>
              <a:t>dS</a:t>
            </a:r>
            <a:r>
              <a:rPr lang="en-US" altLang="ko-KR" sz="3200" dirty="0" smtClean="0"/>
              <a:t> &gt;0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4139952" y="6165304"/>
            <a:ext cx="1152128" cy="5040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moniteausaddleclub.com/images/original_su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692696"/>
            <a:ext cx="3810000" cy="3800476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2339752" y="50131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i="1" dirty="0" smtClean="0"/>
              <a:t>You can not shovel manure into the rear end of a horse and expect to get hay out of its mouth"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2771800" y="450912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http://www.moniteausaddleclub.com/horse_humor.htm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altLang="ko-KR" dirty="0" err="1" smtClean="0"/>
              <a:t>dS</a:t>
            </a:r>
            <a:r>
              <a:rPr lang="en-US" altLang="ko-KR" dirty="0" smtClean="0"/>
              <a:t> =</a:t>
            </a:r>
            <a:r>
              <a:rPr lang="en-US" altLang="ko-KR" dirty="0" err="1" smtClean="0"/>
              <a:t>dQ</a:t>
            </a:r>
            <a:r>
              <a:rPr lang="en-US" altLang="ko-KR" dirty="0" smtClean="0"/>
              <a:t>(1/T2 – 1/T1)</a:t>
            </a:r>
          </a:p>
          <a:p>
            <a:pPr lvl="2"/>
            <a:r>
              <a:rPr lang="en-US" altLang="ko-KR" dirty="0" err="1" smtClean="0"/>
              <a:t>dS</a:t>
            </a:r>
            <a:r>
              <a:rPr lang="en-US" altLang="ko-KR" dirty="0" smtClean="0"/>
              <a:t> &gt;0; </a:t>
            </a:r>
            <a:r>
              <a:rPr lang="ko-KR" altLang="en-US" dirty="0" smtClean="0"/>
              <a:t>진화의 경우</a:t>
            </a:r>
            <a:r>
              <a:rPr lang="en-US" altLang="ko-KR" dirty="0" smtClean="0"/>
              <a:t>. </a:t>
            </a:r>
            <a:r>
              <a:rPr lang="ko-KR" altLang="en-US" dirty="0" smtClean="0"/>
              <a:t>자발적</a:t>
            </a:r>
            <a:r>
              <a:rPr lang="en-US" altLang="ko-KR" dirty="0" smtClean="0"/>
              <a:t>.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dS</a:t>
            </a:r>
            <a:r>
              <a:rPr lang="en-US" altLang="ko-KR" dirty="0" smtClean="0"/>
              <a:t>&lt;0; </a:t>
            </a:r>
            <a:r>
              <a:rPr lang="ko-KR" altLang="en-US" dirty="0" smtClean="0"/>
              <a:t>역 방향</a:t>
            </a:r>
            <a:r>
              <a:rPr lang="en-US" altLang="ko-KR" dirty="0" smtClean="0"/>
              <a:t>(</a:t>
            </a:r>
            <a:r>
              <a:rPr lang="ko-KR" altLang="en-US" dirty="0" smtClean="0"/>
              <a:t>반응</a:t>
            </a:r>
            <a:r>
              <a:rPr lang="en-US" altLang="ko-KR" dirty="0" smtClean="0"/>
              <a:t>)</a:t>
            </a:r>
            <a:r>
              <a:rPr lang="ko-KR" altLang="en-US" dirty="0" smtClean="0"/>
              <a:t>이 자발적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dS</a:t>
            </a:r>
            <a:r>
              <a:rPr lang="en-US" altLang="ko-KR" dirty="0" smtClean="0"/>
              <a:t>=0; </a:t>
            </a:r>
            <a:r>
              <a:rPr lang="ko-KR" altLang="en-US" dirty="0" smtClean="0"/>
              <a:t>평형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67544" y="1484785"/>
            <a:ext cx="8229600" cy="2088232"/>
          </a:xfrm>
        </p:spPr>
        <p:txBody>
          <a:bodyPr>
            <a:normAutofit/>
          </a:bodyPr>
          <a:lstStyle/>
          <a:p>
            <a:pPr lvl="1"/>
            <a:r>
              <a:rPr lang="ko-KR" altLang="en-US" b="1" dirty="0" smtClean="0">
                <a:solidFill>
                  <a:srgbClr val="0070C0"/>
                </a:solidFill>
              </a:rPr>
              <a:t>깁스자유에너지 </a:t>
            </a:r>
            <a:r>
              <a:rPr lang="en-US" altLang="ko-KR" b="1" dirty="0" smtClean="0">
                <a:solidFill>
                  <a:srgbClr val="0070C0"/>
                </a:solidFill>
              </a:rPr>
              <a:t>Gibbs </a:t>
            </a:r>
            <a:r>
              <a:rPr lang="en-US" altLang="ko-KR" b="1" dirty="0" smtClean="0">
                <a:solidFill>
                  <a:srgbClr val="0070C0"/>
                </a:solidFill>
              </a:rPr>
              <a:t>free energy (G)</a:t>
            </a:r>
            <a:r>
              <a:rPr lang="en-US" altLang="ko-KR" dirty="0" smtClean="0"/>
              <a:t>:</a:t>
            </a:r>
          </a:p>
          <a:p>
            <a:pPr lvl="2"/>
            <a:r>
              <a:rPr lang="ko-KR" altLang="en-US" dirty="0" smtClean="0"/>
              <a:t>주어진 온도 압력 조건의 시스템에서 일을 하는데 사용할 수 있는 에너지</a:t>
            </a:r>
            <a:endParaRPr lang="en-US" altLang="ko-KR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547664" y="3717032"/>
            <a:ext cx="3628109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+mj-lt"/>
              </a:rPr>
              <a:t>G = H - TS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양쪽을 미분하면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err="1" smtClean="0"/>
              <a:t>dG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dH</a:t>
            </a:r>
            <a:r>
              <a:rPr lang="en-US" altLang="ko-KR" dirty="0" smtClean="0"/>
              <a:t> – </a:t>
            </a:r>
            <a:r>
              <a:rPr lang="en-US" altLang="ko-KR" dirty="0" err="1" smtClean="0"/>
              <a:t>TdS</a:t>
            </a:r>
            <a:r>
              <a:rPr lang="en-US" altLang="ko-KR" dirty="0" smtClean="0"/>
              <a:t> - </a:t>
            </a:r>
            <a:r>
              <a:rPr lang="en-US" altLang="ko-KR" dirty="0" err="1" smtClean="0"/>
              <a:t>SdT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err="1" smtClean="0"/>
              <a:t>dH</a:t>
            </a:r>
            <a:r>
              <a:rPr lang="ko-KR" altLang="en-US" dirty="0" smtClean="0"/>
              <a:t>를 공식</a:t>
            </a:r>
            <a:r>
              <a:rPr lang="en-US" altLang="ko-KR" dirty="0" smtClean="0"/>
              <a:t> </a:t>
            </a:r>
            <a:r>
              <a:rPr lang="en-US" altLang="ko-KR" dirty="0" smtClean="0"/>
              <a:t>(4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대입하고 정리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sz="3200" dirty="0" err="1" smtClean="0"/>
              <a:t>dG</a:t>
            </a:r>
            <a:r>
              <a:rPr lang="en-US" altLang="ko-KR" sz="3200" dirty="0" smtClean="0"/>
              <a:t> = </a:t>
            </a:r>
            <a:r>
              <a:rPr lang="en-US" altLang="ko-KR" sz="3200" dirty="0" err="1" smtClean="0"/>
              <a:t>VdP</a:t>
            </a:r>
            <a:r>
              <a:rPr lang="en-US" altLang="ko-KR" sz="3200" dirty="0" smtClean="0"/>
              <a:t> -</a:t>
            </a:r>
            <a:r>
              <a:rPr lang="en-US" altLang="ko-KR" sz="3200" dirty="0" err="1" smtClean="0"/>
              <a:t>SdT</a:t>
            </a:r>
            <a:r>
              <a:rPr lang="en-US" altLang="ko-KR" sz="3200" dirty="0" smtClean="0"/>
              <a:t>       (5)</a:t>
            </a:r>
            <a:endParaRPr lang="ko-KR" altLang="en-US" sz="3200" dirty="0"/>
          </a:p>
        </p:txBody>
      </p:sp>
      <p:sp>
        <p:nvSpPr>
          <p:cNvPr id="4" name="직사각형 3"/>
          <p:cNvSpPr/>
          <p:nvPr/>
        </p:nvSpPr>
        <p:spPr>
          <a:xfrm>
            <a:off x="1547664" y="5949280"/>
            <a:ext cx="2736304" cy="5040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67544" y="1484785"/>
            <a:ext cx="8229600" cy="2088232"/>
          </a:xfrm>
        </p:spPr>
        <p:txBody>
          <a:bodyPr>
            <a:normAutofit/>
          </a:bodyPr>
          <a:lstStyle/>
          <a:p>
            <a:pPr lvl="2"/>
            <a:r>
              <a:rPr lang="en-US" altLang="ko-KR" dirty="0" err="1" smtClean="0"/>
              <a:t>dG</a:t>
            </a:r>
            <a:r>
              <a:rPr lang="en-US" altLang="ko-KR" dirty="0" smtClean="0"/>
              <a:t> &lt; 0; </a:t>
            </a:r>
            <a:r>
              <a:rPr lang="ko-KR" altLang="en-US" dirty="0" smtClean="0"/>
              <a:t>자발적 반응</a:t>
            </a:r>
            <a:r>
              <a:rPr lang="en-US" altLang="ko-KR" dirty="0" smtClean="0"/>
              <a:t>(</a:t>
            </a:r>
            <a:r>
              <a:rPr lang="ko-KR" altLang="en-US" dirty="0" smtClean="0"/>
              <a:t>프로세스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dG</a:t>
            </a:r>
            <a:r>
              <a:rPr lang="en-US" altLang="ko-KR" dirty="0" smtClean="0"/>
              <a:t> &gt;0; </a:t>
            </a:r>
            <a:r>
              <a:rPr lang="ko-KR" altLang="en-US" dirty="0" smtClean="0"/>
              <a:t>역방향</a:t>
            </a:r>
            <a:r>
              <a:rPr lang="en-US" altLang="ko-KR" dirty="0" smtClean="0"/>
              <a:t>(</a:t>
            </a:r>
            <a:r>
              <a:rPr lang="ko-KR" altLang="en-US" dirty="0" smtClean="0"/>
              <a:t>반응</a:t>
            </a:r>
            <a:r>
              <a:rPr lang="en-US" altLang="ko-KR" dirty="0" smtClean="0"/>
              <a:t>)</a:t>
            </a:r>
            <a:r>
              <a:rPr lang="ko-KR" altLang="en-US" dirty="0" smtClean="0"/>
              <a:t>이 자발적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dG</a:t>
            </a:r>
            <a:r>
              <a:rPr lang="en-US" altLang="ko-KR" dirty="0" smtClean="0"/>
              <a:t>=0; </a:t>
            </a:r>
            <a:r>
              <a:rPr lang="ko-KR" altLang="en-US" dirty="0" smtClean="0"/>
              <a:t>평형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1328</TotalTime>
  <Words>446</Words>
  <Application>Microsoft Office PowerPoint</Application>
  <PresentationFormat>화면 슬라이드 쇼(4:3)</PresentationFormat>
  <Paragraphs>94</Paragraphs>
  <Slides>12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모듈</vt:lpstr>
      <vt:lpstr>Ch.3. 지구화학을 위한 열역학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jyy</cp:lastModifiedBy>
  <cp:revision>116</cp:revision>
  <cp:lastPrinted>2015-04-20T23:59:17Z</cp:lastPrinted>
  <dcterms:created xsi:type="dcterms:W3CDTF">2012-03-04T11:34:30Z</dcterms:created>
  <dcterms:modified xsi:type="dcterms:W3CDTF">2015-04-21T00:00:51Z</dcterms:modified>
</cp:coreProperties>
</file>